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/>
        <a:schemeClr val="tx1"/>
      </a:tcTxStyle>
      <a:tcStyle>
        <a:tcBdr>
          <a:left>
            <a:ln w="12700">
              <a:solidFill>
                <a:schemeClr val="tx1"/>
              </a:solidFill>
              <a:prstDash val="solid"/>
            </a:ln>
          </a:left>
          <a:right>
            <a:ln w="12700">
              <a:solidFill>
                <a:schemeClr val="tx1"/>
              </a:solidFill>
              <a:prstDash val="solid"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 w="12700">
              <a:solidFill>
                <a:schemeClr val="tx1"/>
              </a:solidFill>
              <a:prstDash val="solid"/>
            </a:ln>
          </a:insideH>
          <a:insideV>
            <a:ln w="12700">
              <a:solidFill>
                <a:schemeClr val="tx1"/>
              </a:solidFill>
              <a:prstDash val="solid"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/>
        <a:schemeClr val="tx1"/>
      </a:tcTxStyle>
      <a:tcStyle>
        <a:tcBdr>
          <a:left>
            <a:ln w="12700">
              <a:solidFill>
                <a:schemeClr val="accent6"/>
              </a:solidFill>
              <a:prstDash val="solid"/>
            </a:ln>
          </a:left>
          <a:right>
            <a:ln w="12700">
              <a:solidFill>
                <a:schemeClr val="accent6"/>
              </a:solidFill>
              <a:prstDash val="solid"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 w="12700">
              <a:solidFill>
                <a:schemeClr val="accent6"/>
              </a:solidFill>
              <a:prstDash val="solid"/>
            </a:ln>
          </a:insideH>
          <a:insideV>
            <a:ln w="12700">
              <a:solidFill>
                <a:schemeClr val="accent6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6"/>
              </a:solidFill>
              <a:prstDash val="solid"/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42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" name="Shape 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" name="Shape 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 lIns="91440" tIns="45720" rIns="91440" bIns="45720"/>
          <a:lstStyle>
            <a:defPPr/>
            <a:lvl1pPr lvl="0"/>
          </a:lstStyle>
          <a:p>
            <a:r>
              <a:t>12.05.2025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 lIns="91440" tIns="45720" rIns="91440" bIns="45720"/>
          <a:lstStyle>
            <a:defPPr/>
            <a:lvl1pPr lvl="0"/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lIns="91440" tIns="45720" rIns="91440" bIns="45720"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14867" y="592667"/>
            <a:ext cx="11362267" cy="76411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anchor="t"/>
          <a:lstStyle/>
          <a:p>
            <a:pPr lvl="0"/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14867" y="1536700"/>
            <a:ext cx="11362267" cy="455506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anchor="t"/>
          <a:lstStyle/>
          <a:p>
            <a:pPr lvl="0"/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defPPr/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/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/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5"/>
          <p:cNvPicPr/>
          <p:nvPr/>
        </p:nvPicPr>
        <p:blipFill>
          <a:blip r:embed="rId2" cstate="print"/>
          <a:stretch/>
        </p:blipFill>
        <p:spPr>
          <a:xfrm>
            <a:off x="243520" y="182355"/>
            <a:ext cx="1752427" cy="712380"/>
          </a:xfrm>
          <a:prstGeom prst="rect">
            <a:avLst/>
          </a:prstGeom>
        </p:spPr>
      </p:pic>
      <p:sp>
        <p:nvSpPr>
          <p:cNvPr id="16" name="Shape 16"/>
          <p:cNvSpPr/>
          <p:nvPr/>
        </p:nvSpPr>
        <p:spPr>
          <a:xfrm>
            <a:off x="11606233" y="0"/>
            <a:ext cx="585767" cy="6858000"/>
          </a:xfrm>
          <a:prstGeom prst="rect">
            <a:avLst/>
          </a:prstGeom>
          <a:solidFill>
            <a:srgbClr val="D000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307975" y="79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460375" y="160337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1272812" y="133192"/>
            <a:ext cx="1017279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ОБЕСПЕЧЕНИЕ БЕЗОПАСНОСТИ НЕСОВЕРШЕННОЛЕТНИХ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(МАЙ–АВГУСТ 2025 ГОДА)</a:t>
            </a:r>
            <a:endParaRPr sz="20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522514" y="971460"/>
            <a:ext cx="110034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b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экзаменационный период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1800" b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торжественные мероприятия, связанные с окончанием учебного года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1800" b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период летних каникул</a:t>
            </a:r>
          </a:p>
        </p:txBody>
      </p:sp>
      <p:sp>
        <p:nvSpPr>
          <p:cNvPr id="23" name="Shape 23"/>
          <p:cNvSpPr txBox="1"/>
          <p:nvPr/>
        </p:nvSpPr>
        <p:spPr>
          <a:xfrm>
            <a:off x="307975" y="1894790"/>
            <a:ext cx="11137628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6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!</a:t>
            </a:r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период проведения экзаменов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фиксируется </a:t>
            </a:r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нестабильное эмоциональное состояние несовершеннолетних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повышенная тревожность, возможно усиление неуверенности в собственных силах, ощущение безнадежности и разочарования в будущем.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Важно дополнительно </a:t>
            </a:r>
            <a:r>
              <a:rPr sz="16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напомнить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6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педагогам, родителям о: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признаках депрессивного, суицидального поведения детей и подростков,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алгоритме действий при их выявлении, </a:t>
            </a: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правилах взаимодействия с детьми в кризисной ситуации, их поддержки в эмоционально сложной ситуации;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 b="1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организовать проведение обучающих психологических занятий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 способах самопомощи в ситуации тревоги, практиках эмоционального восстановления;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проинформировать детей и их родителей о существующих возможностях получения психологической помощи: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телефонах доверия (8-800-2000-122, 8(391)201-90-40);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чат-боте «Лучше знать» (@better_know_bot);</a:t>
            </a: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центрах психолого-педагогической, медицинской и социальной помощи (http://ovz24.ru/index.php/kuda-obrashchatsya);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службе консультативной помощи родителям (8-800-700-24-04, мыпомогаемродителям.рф);</a:t>
            </a:r>
          </a:p>
          <a:p>
            <a:pPr marL="0" indent="0" algn="just"/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проверить размещение указанной информации на общедоступных информационных ресурсах образовательных организаций.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6"/>
          <p:cNvPicPr/>
          <p:nvPr/>
        </p:nvPicPr>
        <p:blipFill>
          <a:blip r:embed="rId2" cstate="print"/>
          <a:stretch/>
        </p:blipFill>
        <p:spPr>
          <a:xfrm>
            <a:off x="243520" y="182355"/>
            <a:ext cx="1752427" cy="712380"/>
          </a:xfrm>
          <a:prstGeom prst="rect">
            <a:avLst/>
          </a:prstGeom>
        </p:spPr>
      </p:pic>
      <p:sp>
        <p:nvSpPr>
          <p:cNvPr id="27" name="Shape 27"/>
          <p:cNvSpPr/>
          <p:nvPr/>
        </p:nvSpPr>
        <p:spPr>
          <a:xfrm>
            <a:off x="11606233" y="0"/>
            <a:ext cx="585767" cy="6858000"/>
          </a:xfrm>
          <a:prstGeom prst="rect">
            <a:avLst/>
          </a:prstGeom>
          <a:solidFill>
            <a:srgbClr val="D000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307975" y="79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460375" y="160337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Shape 31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Shape 32"/>
          <p:cNvSpPr txBox="1"/>
          <p:nvPr/>
        </p:nvSpPr>
        <p:spPr>
          <a:xfrm>
            <a:off x="1272812" y="133192"/>
            <a:ext cx="1017279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ОБЕСПЕЧЕНИЕ БЕЗОПАСНОСТИ НЕСОВЕРШЕННОЛЕТНИХ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(МАЙ–АВГУСТ 2025 ГОДА)</a:t>
            </a:r>
            <a:endParaRPr sz="20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3" name="Shape 33"/>
          <p:cNvSpPr txBox="1"/>
          <p:nvPr/>
        </p:nvSpPr>
        <p:spPr>
          <a:xfrm>
            <a:off x="307975" y="894735"/>
            <a:ext cx="11137628" cy="575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6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! </a:t>
            </a:r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торжественные мероприятия, связанные с окончанием учебного года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проводить в соответствии с санитарно-эпидемиологическими правилами;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запретить применение источников открытого огня и пиротехнических изделий;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проводить праздничные мероприятия в учреждениях и помещениях, не отвечающих требованиям пожарной безопасности;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исключить бесконтрольное пребывание в учреждении и на территории посторонних лиц;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допускать автотранспорт на школьную территорию;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осуществлять групповые выезды детей автомобильным транспортом за пределы городских округов и муниципальных районов края;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организовать дежурство 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преподавательского и обслуживающего персонала во время проведения торжественных мероприятий;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возложить персональную ответственность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сохранность жизни </a:t>
            </a:r>
            <a:b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здоровья выпускников во время проведения торжественных мероприятий </a:t>
            </a:r>
            <a:b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руководителей общеобразовательных учреждений, заместителей директоров, педагогов, отвечающих за сохранность жизни и здоровья выпускников, с указанием четкого количества часов пребывания с детьми;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провести инструктажи с лицами, ответственными за проведение торжественных мероприятий;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 b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провести разъяснительную работу с обучающимися</a:t>
            </a: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направленную </a:t>
            </a:r>
            <a:b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sz="1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профилактику противоправных действий во время проведения торжественных мероприятий.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6"/>
          <p:cNvPicPr/>
          <p:nvPr/>
        </p:nvPicPr>
        <p:blipFill>
          <a:blip r:embed="rId2" cstate="print"/>
          <a:stretch/>
        </p:blipFill>
        <p:spPr>
          <a:xfrm>
            <a:off x="243520" y="182355"/>
            <a:ext cx="1752427" cy="712380"/>
          </a:xfrm>
          <a:prstGeom prst="rect">
            <a:avLst/>
          </a:prstGeom>
        </p:spPr>
      </p:pic>
      <p:sp>
        <p:nvSpPr>
          <p:cNvPr id="37" name="Shape 37"/>
          <p:cNvSpPr/>
          <p:nvPr/>
        </p:nvSpPr>
        <p:spPr>
          <a:xfrm>
            <a:off x="11606233" y="0"/>
            <a:ext cx="585767" cy="6858000"/>
          </a:xfrm>
          <a:prstGeom prst="rect">
            <a:avLst/>
          </a:prstGeom>
          <a:solidFill>
            <a:srgbClr val="D000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307975" y="79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460375" y="160337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1272812" y="133192"/>
            <a:ext cx="1017279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ОБЕСПЕЧЕНИЕ БЕЗОПАСНОСТИ НЕСОВЕРШЕННОЛЕТНИХ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(МАЙ–АВГУСТ 2025 ГОДА)</a:t>
            </a:r>
            <a:endParaRPr sz="20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3" name="Shape 43"/>
          <p:cNvSpPr txBox="1"/>
          <p:nvPr/>
        </p:nvSpPr>
        <p:spPr>
          <a:xfrm>
            <a:off x="307975" y="1043730"/>
            <a:ext cx="11137628" cy="57246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!</a:t>
            </a:r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летний период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 u="sng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Организовать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информационную кампанию 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профилактике детской смертности и несчастных случаев</a:t>
            </a:r>
          </a:p>
          <a:p>
            <a:pPr marL="0" indent="0" algn="just"/>
            <a:endParaRPr sz="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дополнительные инструктажи для детей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безопасном поведении при нахождении на воде, природе, детских игровых и спортивных площадках, в общественных местах,</a:t>
            </a: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 запрете проникновения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ветхие домовладения, недостроенные объекты, заброшенные дома,</a:t>
            </a: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 правилах дорожного движения и 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поведения на железнодорожных путях и переездах, особенно при использовании средств индивидуальной мобильности, </a:t>
            </a: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 правилах поведения в сети Интернет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рисках вовлечения в деструктивные сообщества и противоправную деятельность, неминуемой ответственности за указанные действия,</a:t>
            </a: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работу с родителями 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(законными представителями), акцентировав их внимание на </a:t>
            </a:r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необходимости организации досуга несовершеннолетних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недопустимости их бесконтрольного времяпрепровождения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мерах безопасного нахождения детей дома, в том числе при открытых окнах, правилах поведения в чрезвычайных ситуациях, например, при пожаре. </a:t>
            </a:r>
          </a:p>
          <a:p>
            <a:pPr marL="0" indent="0" algn="just"/>
            <a:endParaRPr sz="800" b="1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На постоянной основе осуществлять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информирование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родительской общественности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 профилактике детской смертности и обеспечению безопасности детей в летний период, используя различные средства: интернет-ресурсы, мессенджеры, размещение информации на стендах в образовательных организациях.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6"/>
          <p:cNvPicPr/>
          <p:nvPr/>
        </p:nvPicPr>
        <p:blipFill>
          <a:blip r:embed="rId2" cstate="print"/>
          <a:stretch/>
        </p:blipFill>
        <p:spPr>
          <a:xfrm>
            <a:off x="243520" y="182355"/>
            <a:ext cx="1752427" cy="712380"/>
          </a:xfrm>
          <a:prstGeom prst="rect">
            <a:avLst/>
          </a:prstGeom>
        </p:spPr>
      </p:pic>
      <p:sp>
        <p:nvSpPr>
          <p:cNvPr id="47" name="Shape 47"/>
          <p:cNvSpPr/>
          <p:nvPr/>
        </p:nvSpPr>
        <p:spPr>
          <a:xfrm>
            <a:off x="11606233" y="0"/>
            <a:ext cx="585767" cy="6858000"/>
          </a:xfrm>
          <a:prstGeom prst="rect">
            <a:avLst/>
          </a:prstGeom>
          <a:solidFill>
            <a:srgbClr val="D000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307975" y="79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60375" y="160337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612775" y="3127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1272812" y="133192"/>
            <a:ext cx="1017279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ОБЕСПЕЧЕНИЕ БЕЗОПАСНОСТИ НЕСОВЕРШЕННОЛЕТНИХ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20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(МАЙ–АВГУСТ 2025 ГОДА)</a:t>
            </a:r>
            <a:endParaRPr sz="20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307975" y="1289953"/>
            <a:ext cx="11137628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endParaRPr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организовать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включение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всех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детей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вступивших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конфликт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законом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реализацию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программ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летних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оздоровительных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лагерей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организовать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занятость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детей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отношении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которых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реализуется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индивидуальная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профилактическая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работа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marL="0" indent="0" algn="just"/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рассмотреть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возможность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трудоустройства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подростков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каникулярный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период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том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числе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через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содействие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реализации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ежегодного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проекта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Трудовые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отряды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старшеклассников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</a:t>
            </a:r>
          </a:p>
          <a:p>
            <a:pPr marL="0" indent="0" algn="just"/>
            <a:endParaRPr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усилить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контроль</a:t>
            </a:r>
            <a:endParaRPr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за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реализацией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массовых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мероприятий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в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период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летних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каникул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направленных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снижение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детской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смертности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marL="0" indent="0" algn="just"/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за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проведением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профилактических</a:t>
            </a:r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мероприятий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детьми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рамках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летней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оздоровительной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кампании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indent="0" algn="just"/>
            <a:endParaRPr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!!!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случаях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гибели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угрозе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жизни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иных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резонансных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случаях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произошедших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несовершеннолетними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незамедлительно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информировать</a:t>
            </a:r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министерство</a:t>
            </a:r>
            <a:r>
              <a:rPr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gineering Project Proposal by Slidesgo">
  <a:themeElements>
    <a:clrScheme name="Simple Light">
      <a:dk1>
        <a:srgbClr val="434343"/>
      </a:dk1>
      <a:lt1>
        <a:srgbClr val="FFFFFF"/>
      </a:lt1>
      <a:dk2>
        <a:srgbClr val="595959"/>
      </a:dk2>
      <a:lt2>
        <a:srgbClr val="EEEEEE"/>
      </a:lt2>
      <a:accent1>
        <a:srgbClr val="908269"/>
      </a:accent1>
      <a:accent2>
        <a:srgbClr val="212121"/>
      </a:accent2>
      <a:accent3>
        <a:srgbClr val="CFC3AC"/>
      </a:accent3>
      <a:accent4>
        <a:srgbClr val="976E26"/>
      </a:accent4>
      <a:accent5>
        <a:srgbClr val="927D59"/>
      </a:accent5>
      <a:accent6>
        <a:srgbClr val="584F3E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0</TotalTime>
  <Words>553</Words>
  <Application>Microsoft Office PowerPoint</Application>
  <DocSecurity>0</DocSecurity>
  <PresentationFormat>Произвольный</PresentationFormat>
  <Paragraphs>70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Engineering Project Proposal by Slidesgo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Userruo</dc:creator>
  <cp:lastModifiedBy>Userruo</cp:lastModifiedBy>
  <cp:revision>2</cp:revision>
  <dcterms:created xsi:type="dcterms:W3CDTF">2023-07-18T14:29:22Z</dcterms:created>
  <dcterms:modified xsi:type="dcterms:W3CDTF">2025-06-06T04:44:30Z</dcterms:modified>
</cp:coreProperties>
</file>